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58" r:id="rId4"/>
    <p:sldId id="260" r:id="rId5"/>
    <p:sldId id="257" r:id="rId6"/>
    <p:sldId id="261" r:id="rId7"/>
    <p:sldId id="262" r:id="rId8"/>
    <p:sldId id="263" r:id="rId9"/>
    <p:sldId id="266" r:id="rId10"/>
    <p:sldId id="268" r:id="rId11"/>
    <p:sldId id="264" r:id="rId12"/>
    <p:sldId id="267" r:id="rId13"/>
    <p:sldId id="269" r:id="rId14"/>
    <p:sldId id="265" r:id="rId15"/>
    <p:sldId id="270" r:id="rId16"/>
    <p:sldId id="271" r:id="rId17"/>
    <p:sldId id="275" r:id="rId18"/>
    <p:sldId id="273" r:id="rId19"/>
    <p:sldId id="272" r:id="rId20"/>
    <p:sldId id="274" r:id="rId2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60"/>
  </p:normalViewPr>
  <p:slideViewPr>
    <p:cSldViewPr snapToGrid="0">
      <p:cViewPr varScale="1">
        <p:scale>
          <a:sx n="70" d="100"/>
          <a:sy n="70" d="100"/>
        </p:scale>
        <p:origin x="83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6A9A-80BB-41A9-8751-EC21EF391294}" type="datetimeFigureOut">
              <a:rPr lang="pl-PL" smtClean="0"/>
              <a:t>05.02.2022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D39BC-A6A4-4D89-B795-B4F6A60294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4823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6A9A-80BB-41A9-8751-EC21EF391294}" type="datetimeFigureOut">
              <a:rPr lang="pl-PL" smtClean="0"/>
              <a:t>05.02.2022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D39BC-A6A4-4D89-B795-B4F6A60294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1949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6A9A-80BB-41A9-8751-EC21EF391294}" type="datetimeFigureOut">
              <a:rPr lang="pl-PL" smtClean="0"/>
              <a:t>05.02.2022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D39BC-A6A4-4D89-B795-B4F6A60294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23600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6A9A-80BB-41A9-8751-EC21EF391294}" type="datetimeFigureOut">
              <a:rPr lang="pl-PL" smtClean="0"/>
              <a:t>05.02.2022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D39BC-A6A4-4D89-B795-B4F6A60294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0691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6A9A-80BB-41A9-8751-EC21EF391294}" type="datetimeFigureOut">
              <a:rPr lang="pl-PL" smtClean="0"/>
              <a:t>05.02.2022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D39BC-A6A4-4D89-B795-B4F6A60294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57116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6A9A-80BB-41A9-8751-EC21EF391294}" type="datetimeFigureOut">
              <a:rPr lang="pl-PL" smtClean="0"/>
              <a:t>05.02.2022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D39BC-A6A4-4D89-B795-B4F6A60294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4216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6A9A-80BB-41A9-8751-EC21EF391294}" type="datetimeFigureOut">
              <a:rPr lang="pl-PL" smtClean="0"/>
              <a:t>05.02.2022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D39BC-A6A4-4D89-B795-B4F6A60294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0973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6A9A-80BB-41A9-8751-EC21EF391294}" type="datetimeFigureOut">
              <a:rPr lang="pl-PL" smtClean="0"/>
              <a:t>05.02.2022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D39BC-A6A4-4D89-B795-B4F6A60294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6670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6A9A-80BB-41A9-8751-EC21EF391294}" type="datetimeFigureOut">
              <a:rPr lang="pl-PL" smtClean="0"/>
              <a:t>05.02.2022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D39BC-A6A4-4D89-B795-B4F6A60294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9519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6A9A-80BB-41A9-8751-EC21EF391294}" type="datetimeFigureOut">
              <a:rPr lang="pl-PL" smtClean="0"/>
              <a:t>05.02.2022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D39BC-A6A4-4D89-B795-B4F6A60294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57871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6A9A-80BB-41A9-8751-EC21EF391294}" type="datetimeFigureOut">
              <a:rPr lang="pl-PL" smtClean="0"/>
              <a:t>05.02.2022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D39BC-A6A4-4D89-B795-B4F6A60294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5328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56A9A-80BB-41A9-8751-EC21EF391294}" type="datetimeFigureOut">
              <a:rPr lang="pl-PL" smtClean="0"/>
              <a:t>05.02.2022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D39BC-A6A4-4D89-B795-B4F6A60294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0946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obranoc+Tła - ☆Kody CSS☆Robie wygląd bloga☆ - joven.pinger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7110"/>
            <a:ext cx="12192001" cy="686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Królestwo Boże vs ziemskie królestwo grzechu - przy którym jest nasze  serce. Nowe serce nowy duch część 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35"/>
          <a:stretch/>
        </p:blipFill>
        <p:spPr bwMode="auto">
          <a:xfrm>
            <a:off x="1116594" y="-4780"/>
            <a:ext cx="9958812" cy="6867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1116594" y="5629109"/>
            <a:ext cx="7613964" cy="1040379"/>
          </a:xfrm>
        </p:spPr>
        <p:txBody>
          <a:bodyPr>
            <a:noAutofit/>
          </a:bodyPr>
          <a:lstStyle/>
          <a:p>
            <a:pPr algn="ctr"/>
            <a:r>
              <a:rPr lang="pl-PL" sz="7200" b="1" dirty="0">
                <a:solidFill>
                  <a:schemeClr val="bg1"/>
                </a:solidFill>
              </a:rPr>
              <a:t>Bóg </a:t>
            </a:r>
            <a:r>
              <a:rPr lang="pl-PL" sz="7200" b="1" dirty="0" smtClean="0">
                <a:solidFill>
                  <a:schemeClr val="bg1"/>
                </a:solidFill>
              </a:rPr>
              <a:t>stworzył świat</a:t>
            </a:r>
            <a:endParaRPr lang="pl-PL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6695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obranoc+Tła - ☆Kody CSS☆Robie wygląd bloga☆ - joven.pinger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7110"/>
            <a:ext cx="12192001" cy="686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óg stwarza Adam i Ewę | Lekcje z Biblii dla dziec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6" y="377982"/>
            <a:ext cx="12204072" cy="6102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1883121" y="5147665"/>
            <a:ext cx="9497085" cy="1325563"/>
          </a:xfrm>
        </p:spPr>
        <p:txBody>
          <a:bodyPr>
            <a:noAutofit/>
          </a:bodyPr>
          <a:lstStyle/>
          <a:p>
            <a:pPr algn="ctr"/>
            <a:r>
              <a:rPr lang="pl-PL" sz="7200" b="1" dirty="0">
                <a:solidFill>
                  <a:schemeClr val="bg1"/>
                </a:solidFill>
              </a:rPr>
              <a:t>Bóg </a:t>
            </a:r>
            <a:r>
              <a:rPr lang="pl-PL" sz="7200" b="1" dirty="0" smtClean="0">
                <a:solidFill>
                  <a:schemeClr val="bg1"/>
                </a:solidFill>
              </a:rPr>
              <a:t>stworzył człowieka</a:t>
            </a:r>
            <a:endParaRPr lang="pl-PL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645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kl. 4 - Grzech niszczy szczęście i przyjaźń Quiz - Quiziz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2152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001632" y="5532437"/>
            <a:ext cx="3521798" cy="1112807"/>
          </a:xfrm>
        </p:spPr>
        <p:txBody>
          <a:bodyPr>
            <a:noAutofit/>
          </a:bodyPr>
          <a:lstStyle/>
          <a:p>
            <a:pPr algn="ctr"/>
            <a:r>
              <a:rPr lang="pl-PL" sz="7200" b="1" dirty="0" smtClean="0">
                <a:solidFill>
                  <a:schemeClr val="bg1"/>
                </a:solidFill>
              </a:rPr>
              <a:t>Grzech</a:t>
            </a:r>
            <a:endParaRPr lang="pl-PL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3172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obranoc+Tła - ☆Kody CSS☆Robie wygląd bloga☆ - joven.pinger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7110"/>
            <a:ext cx="12192001" cy="686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Wygnanie Adama i Ewy z Raju w Biblii. Wygnanie Adama i Ewy z raj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863" y="1738"/>
            <a:ext cx="8450275" cy="685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2234697" y="5797776"/>
            <a:ext cx="7722607" cy="1058486"/>
          </a:xfrm>
        </p:spPr>
        <p:txBody>
          <a:bodyPr>
            <a:noAutofit/>
          </a:bodyPr>
          <a:lstStyle/>
          <a:p>
            <a:pPr algn="ctr"/>
            <a:r>
              <a:rPr lang="pl-PL" sz="7200" b="1" dirty="0" smtClean="0">
                <a:solidFill>
                  <a:schemeClr val="bg1"/>
                </a:solidFill>
              </a:rPr>
              <a:t>Wygnanie i obietnica</a:t>
            </a:r>
            <a:endParaRPr lang="pl-PL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0593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obranoc+Tła - ☆Kody CSS☆Robie wygląd bloga☆ - joven.pinger.pl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7110"/>
            <a:ext cx="12192001" cy="686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Maryja jako jedyna była wolna od grzechu. Dziś obchodzimy jej święto |  Tygodnik Bydgosk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62" y="0"/>
            <a:ext cx="10690476" cy="687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7193732" y="334978"/>
            <a:ext cx="3932976" cy="1172424"/>
          </a:xfrm>
        </p:spPr>
        <p:txBody>
          <a:bodyPr>
            <a:noAutofit/>
          </a:bodyPr>
          <a:lstStyle/>
          <a:p>
            <a:pPr algn="ctr"/>
            <a:r>
              <a:rPr lang="pl-PL" sz="7200" b="1" dirty="0" smtClean="0">
                <a:solidFill>
                  <a:schemeClr val="bg1"/>
                </a:solidFill>
              </a:rPr>
              <a:t>Nowa Ewa</a:t>
            </a:r>
            <a:endParaRPr lang="pl-PL" sz="7200" b="1" dirty="0">
              <a:solidFill>
                <a:schemeClr val="bg1"/>
              </a:solidFill>
            </a:endParaRPr>
          </a:p>
        </p:txBody>
      </p:sp>
      <p:sp>
        <p:nvSpPr>
          <p:cNvPr id="5" name="Tytuł 3"/>
          <p:cNvSpPr txBox="1">
            <a:spLocks/>
          </p:cNvSpPr>
          <p:nvPr/>
        </p:nvSpPr>
        <p:spPr>
          <a:xfrm>
            <a:off x="597528" y="5493944"/>
            <a:ext cx="3312059" cy="11724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7200" b="1" dirty="0" smtClean="0">
                <a:solidFill>
                  <a:schemeClr val="bg1"/>
                </a:solidFill>
              </a:rPr>
              <a:t>Maryja</a:t>
            </a:r>
            <a:endParaRPr lang="pl-PL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004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obranoc+Tła - ☆Kody CSS☆Robie wygląd bloga☆ - joven.pinger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7110"/>
            <a:ext cx="12192001" cy="686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XIX w.William Strutt &amp;#39;&amp;#39;Pokój&amp;#39;&amp;#39; litografia 83x63 cm - 8169531083 - oficjalne  archiwum Allegr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31" y="0"/>
            <a:ext cx="10292124" cy="6866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1997418" y="5776111"/>
            <a:ext cx="7680735" cy="1090206"/>
          </a:xfrm>
        </p:spPr>
        <p:txBody>
          <a:bodyPr>
            <a:noAutofit/>
          </a:bodyPr>
          <a:lstStyle/>
          <a:p>
            <a:pPr algn="ctr"/>
            <a:r>
              <a:rPr lang="pl-PL" sz="7200" b="1" dirty="0" smtClean="0">
                <a:solidFill>
                  <a:schemeClr val="bg1"/>
                </a:solidFill>
              </a:rPr>
              <a:t>Nowy Adam - Jezus</a:t>
            </a:r>
            <a:endParaRPr lang="pl-PL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033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obranoc+Tła - ☆Kody CSS☆Robie wygląd bloga☆ - joven.pinger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7110"/>
            <a:ext cx="12192001" cy="686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ud narodzin - Radio eM Kielc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5"/>
          <a:stretch/>
        </p:blipFill>
        <p:spPr bwMode="auto">
          <a:xfrm>
            <a:off x="1293243" y="0"/>
            <a:ext cx="96055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2486496" y="5540754"/>
            <a:ext cx="7219008" cy="1325563"/>
          </a:xfrm>
        </p:spPr>
        <p:txBody>
          <a:bodyPr>
            <a:noAutofit/>
          </a:bodyPr>
          <a:lstStyle/>
          <a:p>
            <a:pPr algn="ctr"/>
            <a:r>
              <a:rPr lang="pl-PL" sz="7200" b="1" dirty="0" smtClean="0">
                <a:solidFill>
                  <a:schemeClr val="bg1"/>
                </a:solidFill>
              </a:rPr>
              <a:t>Narodzenie Jezusa</a:t>
            </a:r>
            <a:endParaRPr lang="pl-PL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4981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obranoc+Tła - ☆Kody CSS☆Robie wygląd bloga☆ - joven.pinger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7110"/>
            <a:ext cx="12192001" cy="686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OBRAZ NARODZIN JEZUSA - 300 elementów - Układaj puzzle za darmo na Puzzle  Factor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7"/>
          <a:stretch/>
        </p:blipFill>
        <p:spPr bwMode="auto">
          <a:xfrm>
            <a:off x="2940915" y="-10484"/>
            <a:ext cx="6310170" cy="6878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048218" y="5848572"/>
            <a:ext cx="4095563" cy="914367"/>
          </a:xfrm>
        </p:spPr>
        <p:txBody>
          <a:bodyPr>
            <a:noAutofit/>
          </a:bodyPr>
          <a:lstStyle/>
          <a:p>
            <a:pPr algn="ctr"/>
            <a:r>
              <a:rPr lang="pl-PL" sz="7200" b="1" dirty="0" smtClean="0">
                <a:solidFill>
                  <a:schemeClr val="bg1"/>
                </a:solidFill>
              </a:rPr>
              <a:t>Zwierzęta</a:t>
            </a:r>
            <a:endParaRPr lang="pl-PL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937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obranoc+Tła - ☆Kody CSS☆Robie wygląd bloga☆ - joven.pinger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7110"/>
            <a:ext cx="12192001" cy="686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Smaczny i śmieszny: BŁOGOSŁAWIONYCH ŚWIĄT BOŻEGO NARODZENI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07" b="11829"/>
          <a:stretch/>
        </p:blipFill>
        <p:spPr bwMode="auto">
          <a:xfrm>
            <a:off x="2841279" y="-8551"/>
            <a:ext cx="6509442" cy="686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167423" y="5822115"/>
            <a:ext cx="3857154" cy="1035885"/>
          </a:xfrm>
        </p:spPr>
        <p:txBody>
          <a:bodyPr>
            <a:noAutofit/>
          </a:bodyPr>
          <a:lstStyle/>
          <a:p>
            <a:pPr algn="ctr"/>
            <a:r>
              <a:rPr lang="pl-PL" sz="7200" b="1" dirty="0" smtClean="0">
                <a:solidFill>
                  <a:schemeClr val="bg1"/>
                </a:solidFill>
              </a:rPr>
              <a:t>Aniołowie</a:t>
            </a:r>
            <a:endParaRPr lang="pl-PL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365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nioł pasterzom mówił - tekst kolędy, wykonanie, au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6" y="377982"/>
            <a:ext cx="12204072" cy="6102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8781483" y="470780"/>
            <a:ext cx="3232465" cy="1063046"/>
          </a:xfrm>
        </p:spPr>
        <p:txBody>
          <a:bodyPr>
            <a:noAutofit/>
          </a:bodyPr>
          <a:lstStyle/>
          <a:p>
            <a:pPr algn="ctr"/>
            <a:r>
              <a:rPr lang="pl-PL" sz="7200" b="1" dirty="0" smtClean="0">
                <a:solidFill>
                  <a:schemeClr val="bg1"/>
                </a:solidFill>
              </a:rPr>
              <a:t>Nowina</a:t>
            </a:r>
            <a:endParaRPr lang="pl-PL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1020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obranoc+Tła - ☆Kody CSS☆Robie wygląd bloga☆ - joven.pinger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7110"/>
            <a:ext cx="12192001" cy="686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OBRAZ NARODZIN JEZUSA - 70 elementów - Układaj puzzle za darmo na Puzzle  Factor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69" b="8335"/>
          <a:stretch/>
        </p:blipFill>
        <p:spPr bwMode="auto">
          <a:xfrm>
            <a:off x="2781242" y="-17375"/>
            <a:ext cx="6629517" cy="687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2760928" y="5858329"/>
            <a:ext cx="3335072" cy="999671"/>
          </a:xfrm>
        </p:spPr>
        <p:txBody>
          <a:bodyPr>
            <a:noAutofit/>
          </a:bodyPr>
          <a:lstStyle/>
          <a:p>
            <a:pPr algn="ctr"/>
            <a:r>
              <a:rPr lang="pl-PL" sz="7200" b="1" dirty="0" smtClean="0">
                <a:solidFill>
                  <a:schemeClr val="bg1"/>
                </a:solidFill>
              </a:rPr>
              <a:t>Pasterze</a:t>
            </a:r>
            <a:endParaRPr lang="pl-PL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300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obranoc+Tła - ☆Kody CSS☆Robie wygląd bloga☆ - joven.pinger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7110"/>
            <a:ext cx="12192001" cy="686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Jak nie przegapić narodzin Jezusa? Co robić, żeby nie zniknął prawdziwy  sens świąt? - Dziennik Wschodn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825" y="-15775"/>
            <a:ext cx="9160440" cy="687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1846906" y="5712770"/>
            <a:ext cx="3196251" cy="1050169"/>
          </a:xfrm>
        </p:spPr>
        <p:txBody>
          <a:bodyPr>
            <a:noAutofit/>
          </a:bodyPr>
          <a:lstStyle/>
          <a:p>
            <a:pPr algn="ctr"/>
            <a:r>
              <a:rPr lang="pl-PL" sz="7200" b="1" dirty="0" smtClean="0">
                <a:solidFill>
                  <a:schemeClr val="bg1"/>
                </a:solidFill>
              </a:rPr>
              <a:t>Mędrcy</a:t>
            </a:r>
            <a:endParaRPr lang="pl-PL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691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ichalic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7" y="13476"/>
            <a:ext cx="12144086" cy="683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1200715" y="5804007"/>
            <a:ext cx="8857686" cy="1053992"/>
          </a:xfrm>
        </p:spPr>
        <p:txBody>
          <a:bodyPr>
            <a:noAutofit/>
          </a:bodyPr>
          <a:lstStyle/>
          <a:p>
            <a:pPr algn="ctr"/>
            <a:r>
              <a:rPr lang="pl-PL" sz="6600" b="1" dirty="0" smtClean="0">
                <a:solidFill>
                  <a:schemeClr val="bg1"/>
                </a:solidFill>
              </a:rPr>
              <a:t>Ofiarowanie po 40 dniach</a:t>
            </a:r>
            <a:endParaRPr lang="pl-PL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358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obranoc+Tła - ☆Kody CSS☆Robie wygląd bloga☆ - joven.pinger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7110"/>
            <a:ext cx="12192001" cy="686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Ofiarowanie Pańskie — Parafia św. Urbana w Wędzin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547" y="0"/>
            <a:ext cx="8344906" cy="6869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428464" y="5849275"/>
            <a:ext cx="3335072" cy="1008725"/>
          </a:xfrm>
        </p:spPr>
        <p:txBody>
          <a:bodyPr>
            <a:noAutofit/>
          </a:bodyPr>
          <a:lstStyle/>
          <a:p>
            <a:pPr algn="ctr"/>
            <a:r>
              <a:rPr lang="pl-PL" sz="7200" b="1" dirty="0" smtClean="0">
                <a:solidFill>
                  <a:schemeClr val="bg1"/>
                </a:solidFill>
              </a:rPr>
              <a:t>Symeon</a:t>
            </a:r>
            <a:endParaRPr lang="pl-PL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412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obranoc+Tła - ☆Kody CSS☆Robie wygląd bloga☆ - joven.pinger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7110"/>
            <a:ext cx="12192001" cy="686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5398" y="4355"/>
            <a:ext cx="7421205" cy="6849291"/>
          </a:xfrm>
          <a:prstGeom prst="rect">
            <a:avLst/>
          </a:prstGeom>
        </p:spPr>
      </p:pic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5537325" y="5532437"/>
            <a:ext cx="3769638" cy="1325563"/>
          </a:xfrm>
        </p:spPr>
        <p:txBody>
          <a:bodyPr>
            <a:noAutofit/>
          </a:bodyPr>
          <a:lstStyle/>
          <a:p>
            <a:pPr algn="ctr"/>
            <a:r>
              <a:rPr lang="pl-PL" sz="6600" b="1" smtClean="0">
                <a:solidFill>
                  <a:schemeClr val="bg1"/>
                </a:solidFill>
              </a:rPr>
              <a:t>Anna</a:t>
            </a:r>
            <a:endParaRPr lang="pl-PL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717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Streszczenie Grunge Dekoracyjne Ulga Granatowa Stiuk Tekstura ściany.  Szorstki Szeroki Kąt Kolorowe Tło | Darmowe Zdjęc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374"/>
            <a:ext cx="12194195" cy="6921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atka Boża Gromniczna - Obrazek z modlitwą (100 szt) - Obrazki papierowe 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728" y="-63374"/>
            <a:ext cx="4826369" cy="6921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7455101" y="3286391"/>
            <a:ext cx="4175191" cy="1041116"/>
          </a:xfrm>
        </p:spPr>
        <p:txBody>
          <a:bodyPr>
            <a:noAutofit/>
          </a:bodyPr>
          <a:lstStyle/>
          <a:p>
            <a:pPr algn="ctr"/>
            <a:r>
              <a:rPr lang="pl-PL" sz="6600" b="1" dirty="0" smtClean="0">
                <a:solidFill>
                  <a:schemeClr val="bg1"/>
                </a:solidFill>
              </a:rPr>
              <a:t>Gromniczna</a:t>
            </a:r>
            <a:endParaRPr lang="pl-PL" sz="6600" b="1" dirty="0">
              <a:solidFill>
                <a:schemeClr val="bg1"/>
              </a:solidFill>
            </a:endParaRPr>
          </a:p>
        </p:txBody>
      </p:sp>
      <p:sp>
        <p:nvSpPr>
          <p:cNvPr id="6" name="Tytuł 3"/>
          <p:cNvSpPr txBox="1">
            <a:spLocks/>
          </p:cNvSpPr>
          <p:nvPr/>
        </p:nvSpPr>
        <p:spPr>
          <a:xfrm>
            <a:off x="6501898" y="2096614"/>
            <a:ext cx="4526751" cy="959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6600" b="1" dirty="0" smtClean="0">
                <a:solidFill>
                  <a:schemeClr val="bg1"/>
                </a:solidFill>
              </a:rPr>
              <a:t>Matka Boża</a:t>
            </a:r>
            <a:endParaRPr lang="pl-PL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7859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Ofiarowanie Pańskie, par. Św. Brata Alberta Chmielowskiego Świebodz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" y="328188"/>
            <a:ext cx="12183937" cy="620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772563" y="5398162"/>
            <a:ext cx="10646874" cy="1131650"/>
          </a:xfrm>
        </p:spPr>
        <p:txBody>
          <a:bodyPr>
            <a:noAutofit/>
          </a:bodyPr>
          <a:lstStyle/>
          <a:p>
            <a:pPr algn="ctr"/>
            <a:r>
              <a:rPr lang="pl-PL" sz="7200" b="1" dirty="0" smtClean="0">
                <a:solidFill>
                  <a:schemeClr val="bg1"/>
                </a:solidFill>
              </a:rPr>
              <a:t>Matki Bożej Gromnicznej</a:t>
            </a:r>
            <a:endParaRPr lang="pl-PL" sz="7200" b="1" dirty="0">
              <a:solidFill>
                <a:schemeClr val="bg1"/>
              </a:solidFill>
            </a:endParaRPr>
          </a:p>
        </p:txBody>
      </p:sp>
      <p:sp>
        <p:nvSpPr>
          <p:cNvPr id="6" name="Tytuł 3"/>
          <p:cNvSpPr txBox="1">
            <a:spLocks/>
          </p:cNvSpPr>
          <p:nvPr/>
        </p:nvSpPr>
        <p:spPr>
          <a:xfrm>
            <a:off x="2276004" y="328188"/>
            <a:ext cx="7639993" cy="9687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7200" b="1" dirty="0" smtClean="0">
                <a:solidFill>
                  <a:schemeClr val="bg1"/>
                </a:solidFill>
              </a:rPr>
              <a:t>Ofiarowanie Pańskie</a:t>
            </a:r>
            <a:endParaRPr lang="pl-PL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2817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obranoc+Tła - ☆Kody CSS☆Robie wygląd bloga☆ - joven.pinger.pl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7110"/>
            <a:ext cx="12192001" cy="686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ytuł 3"/>
          <p:cNvSpPr txBox="1">
            <a:spLocks/>
          </p:cNvSpPr>
          <p:nvPr/>
        </p:nvSpPr>
        <p:spPr>
          <a:xfrm>
            <a:off x="4734963" y="454937"/>
            <a:ext cx="7342360" cy="59481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400" b="1" dirty="0" smtClean="0">
                <a:solidFill>
                  <a:srgbClr val="0070C0"/>
                </a:solidFill>
              </a:rPr>
              <a:t>Maryja</a:t>
            </a:r>
            <a:r>
              <a:rPr lang="pl-PL" sz="2400" dirty="0" smtClean="0"/>
              <a:t> sprowadziła </a:t>
            </a:r>
            <a:r>
              <a:rPr lang="pl-PL" sz="2400" dirty="0"/>
              <a:t>na ziemię niebiańskie </a:t>
            </a:r>
            <a:r>
              <a:rPr lang="pl-PL" sz="2400" dirty="0" smtClean="0"/>
              <a:t>Światło -JEZUSA. Ona nam daje Jezusa, aby ON Światło świata </a:t>
            </a:r>
          </a:p>
          <a:p>
            <a:pPr algn="ctr"/>
            <a:r>
              <a:rPr lang="pl-PL" sz="2400" dirty="0" smtClean="0"/>
              <a:t>obronił nas od wszelkiego zła.</a:t>
            </a:r>
          </a:p>
          <a:p>
            <a:pPr algn="ctr"/>
            <a:r>
              <a:rPr lang="pl-PL" sz="2400" dirty="0" smtClean="0"/>
              <a:t> Dlatego </a:t>
            </a:r>
            <a:r>
              <a:rPr lang="pl-PL" sz="2400" dirty="0"/>
              <a:t>często brano do ręki gromnice, zwłaszcza </a:t>
            </a: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>kiedy groziło jakieś niebezpieczeństwo i śmierć. </a:t>
            </a:r>
          </a:p>
          <a:p>
            <a:pPr algn="ctr"/>
            <a:r>
              <a:rPr lang="pl-PL" sz="2400" dirty="0" smtClean="0"/>
              <a:t>Dawniej nie było piorunochronów i burze były bardzo niebezpieczne, </a:t>
            </a:r>
            <a:r>
              <a:rPr lang="pl-PL" sz="2400" dirty="0"/>
              <a:t>a zwłaszcza pioruny, które </a:t>
            </a:r>
            <a:r>
              <a:rPr lang="pl-PL" sz="2400" dirty="0" smtClean="0"/>
              <a:t>zapalały  </a:t>
            </a:r>
            <a:br>
              <a:rPr lang="pl-PL" sz="2400" dirty="0" smtClean="0"/>
            </a:br>
            <a:r>
              <a:rPr lang="pl-PL" sz="2400" dirty="0" smtClean="0"/>
              <a:t>i </a:t>
            </a:r>
            <a:r>
              <a:rPr lang="pl-PL" sz="2400" dirty="0"/>
              <a:t>niszczyły głównie drewniane </a:t>
            </a:r>
            <a:r>
              <a:rPr lang="pl-PL" sz="2400" dirty="0" smtClean="0"/>
              <a:t>domy. Właśnie </a:t>
            </a:r>
            <a:r>
              <a:rPr lang="pl-PL" sz="2400" dirty="0"/>
              <a:t>od nich miała strzec domy świeca poświęcona w święto </a:t>
            </a:r>
            <a:endParaRPr lang="pl-PL" sz="2400" dirty="0" smtClean="0"/>
          </a:p>
          <a:p>
            <a:pPr algn="ctr"/>
            <a:r>
              <a:rPr lang="pl-PL" sz="2400" dirty="0" smtClean="0"/>
              <a:t>Ofiarowania </a:t>
            </a:r>
            <a:r>
              <a:rPr lang="pl-PL" sz="2400" dirty="0"/>
              <a:t>Chrystusa. Zwykle była ona pięknie przystrajana i malowana. W czasie burzy zapalano ją </a:t>
            </a: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>i </a:t>
            </a:r>
            <a:r>
              <a:rPr lang="pl-PL" sz="2400" dirty="0"/>
              <a:t>stawiano w oknach, by prosić Maryję o ochronę. </a:t>
            </a:r>
            <a:endParaRPr lang="pl-PL" sz="2400" dirty="0" smtClean="0"/>
          </a:p>
          <a:p>
            <a:pPr algn="ctr"/>
            <a:r>
              <a:rPr lang="pl-PL" sz="2400" dirty="0" smtClean="0"/>
              <a:t>Gromnicę dawano do ręki </a:t>
            </a:r>
            <a:r>
              <a:rPr lang="pl-PL" sz="2400" dirty="0"/>
              <a:t>również </a:t>
            </a:r>
            <a:r>
              <a:rPr lang="pl-PL" sz="2400" dirty="0" smtClean="0"/>
              <a:t>tym którzy umierali, czyli konającym, aby </a:t>
            </a:r>
            <a:r>
              <a:rPr lang="pl-PL" sz="2400" dirty="0"/>
              <a:t>ochronić ich przed </a:t>
            </a:r>
            <a:r>
              <a:rPr lang="pl-PL" sz="2400" dirty="0" smtClean="0"/>
              <a:t>złymi duchami, którzy chcieli ich dusze zabrać do piekła.  </a:t>
            </a:r>
            <a:br>
              <a:rPr lang="pl-PL" sz="2400" dirty="0" smtClean="0"/>
            </a:br>
            <a:r>
              <a:rPr lang="pl-PL" sz="2400" dirty="0" smtClean="0"/>
              <a:t>Od dnia 2 lutego kończy </a:t>
            </a:r>
            <a:r>
              <a:rPr lang="pl-PL" sz="2400" dirty="0"/>
              <a:t>się w Polsce okres śpiewania kolęd, </a:t>
            </a:r>
            <a:r>
              <a:rPr lang="pl-PL" sz="2400" dirty="0" smtClean="0"/>
              <a:t>w kościołach i w domach rozbieramy szopki </a:t>
            </a:r>
            <a:br>
              <a:rPr lang="pl-PL" sz="2400" dirty="0" smtClean="0"/>
            </a:br>
            <a:r>
              <a:rPr lang="pl-PL" sz="2400" dirty="0" smtClean="0"/>
              <a:t>i choinki </a:t>
            </a:r>
            <a:r>
              <a:rPr lang="pl-PL" sz="2400" dirty="0"/>
              <a:t>- kończy się tradycyjny okres Bożego </a:t>
            </a:r>
            <a:r>
              <a:rPr lang="pl-PL" sz="2400" dirty="0" smtClean="0"/>
              <a:t>Narodzenia</a:t>
            </a:r>
          </a:p>
        </p:txBody>
      </p:sp>
      <p:pic>
        <p:nvPicPr>
          <p:cNvPr id="2052" name="Picture 4" descr="Zapalona gromnica - Gify i obrazki na GifyAgusi.p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68" y="0"/>
            <a:ext cx="43776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6810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obranoc+Tła - ☆Kody CSS☆Robie wygląd bloga☆ - joven.pinger.pl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7110"/>
            <a:ext cx="12192001" cy="686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894407" y="3988789"/>
            <a:ext cx="5574670" cy="1325563"/>
          </a:xfrm>
        </p:spPr>
        <p:txBody>
          <a:bodyPr>
            <a:noAutofit/>
          </a:bodyPr>
          <a:lstStyle/>
          <a:p>
            <a:pPr algn="ctr"/>
            <a:r>
              <a:rPr lang="pl-PL" sz="6600" b="1" dirty="0" smtClean="0">
                <a:solidFill>
                  <a:srgbClr val="0070C0"/>
                </a:solidFill>
              </a:rPr>
              <a:t>Jezus </a:t>
            </a:r>
            <a:br>
              <a:rPr lang="pl-PL" sz="6600" b="1" dirty="0" smtClean="0">
                <a:solidFill>
                  <a:srgbClr val="0070C0"/>
                </a:solidFill>
              </a:rPr>
            </a:br>
            <a:r>
              <a:rPr lang="pl-PL" sz="6600" b="1" dirty="0" smtClean="0">
                <a:solidFill>
                  <a:srgbClr val="0070C0"/>
                </a:solidFill>
              </a:rPr>
              <a:t>Światłość świata</a:t>
            </a:r>
            <a:endParaRPr lang="pl-PL" sz="6600" b="1" dirty="0">
              <a:solidFill>
                <a:srgbClr val="0070C0"/>
              </a:solidFill>
            </a:endParaRPr>
          </a:p>
        </p:txBody>
      </p:sp>
      <p:sp>
        <p:nvSpPr>
          <p:cNvPr id="6" name="Tytuł 3"/>
          <p:cNvSpPr txBox="1">
            <a:spLocks/>
          </p:cNvSpPr>
          <p:nvPr/>
        </p:nvSpPr>
        <p:spPr>
          <a:xfrm>
            <a:off x="449655" y="2314098"/>
            <a:ext cx="6755395" cy="9687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6600" b="1" dirty="0" smtClean="0">
                <a:solidFill>
                  <a:srgbClr val="0070C0"/>
                </a:solidFill>
              </a:rPr>
              <a:t>Obrona przed złem</a:t>
            </a:r>
            <a:endParaRPr lang="pl-PL" sz="6600" b="1" dirty="0">
              <a:solidFill>
                <a:srgbClr val="0070C0"/>
              </a:solidFill>
            </a:endParaRPr>
          </a:p>
        </p:txBody>
      </p:sp>
      <p:sp>
        <p:nvSpPr>
          <p:cNvPr id="5" name="Tytuł 3"/>
          <p:cNvSpPr txBox="1">
            <a:spLocks/>
          </p:cNvSpPr>
          <p:nvPr/>
        </p:nvSpPr>
        <p:spPr>
          <a:xfrm>
            <a:off x="1191284" y="590385"/>
            <a:ext cx="49809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7200" b="1" dirty="0" smtClean="0">
                <a:solidFill>
                  <a:srgbClr val="0070C0"/>
                </a:solidFill>
              </a:rPr>
              <a:t>Gromnica</a:t>
            </a:r>
            <a:endParaRPr lang="pl-PL" sz="7200" b="1" dirty="0">
              <a:solidFill>
                <a:srgbClr val="0070C0"/>
              </a:solidFill>
            </a:endParaRPr>
          </a:p>
        </p:txBody>
      </p:sp>
      <p:pic>
        <p:nvPicPr>
          <p:cNvPr id="2052" name="Picture 4" descr="Zapalona gromnica - Gify i obrazki na GifyAgusi.p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067" y="0"/>
            <a:ext cx="43776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710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obranoc+Tła - ☆Kody CSS☆Robie wygląd bloga☆ - joven.pinger.pl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7110"/>
            <a:ext cx="12192001" cy="686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Brak dostępnego opisu zdjęcia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699" y="-6026"/>
            <a:ext cx="7494603" cy="68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2482663" y="5748950"/>
            <a:ext cx="7099925" cy="959667"/>
          </a:xfrm>
        </p:spPr>
        <p:txBody>
          <a:bodyPr>
            <a:noAutofit/>
          </a:bodyPr>
          <a:lstStyle/>
          <a:p>
            <a:pPr algn="ctr"/>
            <a:r>
              <a:rPr lang="pl-PL" sz="6600" b="1" dirty="0" smtClean="0">
                <a:solidFill>
                  <a:schemeClr val="bg1"/>
                </a:solidFill>
              </a:rPr>
              <a:t>Ucieczka do Egiptu</a:t>
            </a:r>
            <a:endParaRPr lang="pl-PL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6342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</TotalTime>
  <Words>79</Words>
  <Application>Microsoft Office PowerPoint</Application>
  <PresentationFormat>Panoramiczny</PresentationFormat>
  <Paragraphs>30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Motyw pakietu Office</vt:lpstr>
      <vt:lpstr>Bóg stworzył świat</vt:lpstr>
      <vt:lpstr>Bóg stworzył człowieka</vt:lpstr>
      <vt:lpstr>Grzech</vt:lpstr>
      <vt:lpstr>Wygnanie i obietnica</vt:lpstr>
      <vt:lpstr>Nowa Ewa</vt:lpstr>
      <vt:lpstr>Nowy Adam - Jezus</vt:lpstr>
      <vt:lpstr>Narodzenie Jezusa</vt:lpstr>
      <vt:lpstr>Zwierzęta</vt:lpstr>
      <vt:lpstr>Aniołowie</vt:lpstr>
      <vt:lpstr>Nowina</vt:lpstr>
      <vt:lpstr>Pasterze</vt:lpstr>
      <vt:lpstr>Mędrcy</vt:lpstr>
      <vt:lpstr>Ofiarowanie po 40 dniach</vt:lpstr>
      <vt:lpstr>Symeon</vt:lpstr>
      <vt:lpstr>Anna</vt:lpstr>
      <vt:lpstr>Gromniczna</vt:lpstr>
      <vt:lpstr>Matki Bożej Gromnicznej</vt:lpstr>
      <vt:lpstr>Prezentacja programu PowerPoint</vt:lpstr>
      <vt:lpstr>Jezus  Światłość świata</vt:lpstr>
      <vt:lpstr>Ucieczka do Egiptu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Człowiek w raju</dc:title>
  <dc:creator>Użytkownik systemu Windows</dc:creator>
  <cp:lastModifiedBy>Użytkownik systemu Windows</cp:lastModifiedBy>
  <cp:revision>22</cp:revision>
  <dcterms:created xsi:type="dcterms:W3CDTF">2022-02-01T06:44:20Z</dcterms:created>
  <dcterms:modified xsi:type="dcterms:W3CDTF">2022-02-05T15:04:09Z</dcterms:modified>
</cp:coreProperties>
</file>